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5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3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12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95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2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2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55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27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47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31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47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4AA9C-99CD-4AC8-8767-7014DDF5CEF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06802-F660-4A27-B722-8DD7A69CD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7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HYDROCELE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648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Cont’d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534400" cy="5562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ii.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SECONDARY HYDROCELE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It results from effusion into tunica vaginalis when there is involvement of testis with an infection(acute or chronic tubercular epididymo-orchitis and filariasis), trauma and malignant tumours of the testis.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Most secondary hydroceles appear rapidly in the presence of other symptoms associated with their cause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They are not tense and contain some altered blood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5136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INCIDENCE OF ACQUIRED HYDROCELES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953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</a:rPr>
              <a:t>Age </a:t>
            </a:r>
          </a:p>
          <a:p>
            <a:pPr>
              <a:buFontTx/>
              <a:buChar char="-"/>
            </a:pPr>
            <a:r>
              <a:rPr lang="en-US" dirty="0" smtClean="0"/>
              <a:t>Primary hydroceles are most common over the age of 40 years</a:t>
            </a:r>
          </a:p>
          <a:p>
            <a:pPr>
              <a:buFontTx/>
              <a:buChar char="-"/>
            </a:pPr>
            <a:r>
              <a:rPr lang="en-US" dirty="0" smtClean="0"/>
              <a:t>Secondary hydroceles are most common between 20-40 years because trauma, infections and testicular neoplasms are more common in this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099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CLINICAL FEATURES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SYMPTOMS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Patient complains of an increase in size of the testis, or a swelling of scrotum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There may be pain and discomfort if there is underlying disease, but idiopathic hydroceles reach a considerable size without causing pain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Patient may complain of the social embarrassment of his large scrotum which shows through his trousers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Difficulties during sexual intercourse although hydroceles DO NOT affect fertility.</a:t>
            </a:r>
          </a:p>
        </p:txBody>
      </p:sp>
    </p:spTree>
    <p:extLst>
      <p:ext uri="{BB962C8B-B14F-4D97-AF65-F5344CB8AC3E}">
        <p14:creationId xmlns:p14="http://schemas.microsoft.com/office/powerpoint/2010/main" val="816429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smtClean="0"/>
              <a:t>Cont’d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SIGNS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Obvious swelling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Majority are ovoid in shape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Colour of overlying skin is normal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Surface is smooth and well defined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Local temperature is normal unless associated with an infections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Swelling fills one side of the scrotum but its within the scrotum and the spermatic cord can be palpated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Sometimes the swelling may be bilateral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testis cant be palpated separately because it is within the swelling, this differentiates  a hydrocele from epididymo-orchitis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85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Cont’d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</a:rPr>
              <a:t>Tenderness </a:t>
            </a:r>
          </a:p>
          <a:p>
            <a:pPr>
              <a:buFontTx/>
              <a:buChar char="-"/>
            </a:pPr>
            <a:r>
              <a:rPr lang="en-US" dirty="0" smtClean="0"/>
              <a:t>Majority of primary hydroceles are non tender</a:t>
            </a:r>
          </a:p>
          <a:p>
            <a:pPr>
              <a:buFontTx/>
              <a:buChar char="-"/>
            </a:pPr>
            <a:r>
              <a:rPr lang="en-US" dirty="0" smtClean="0"/>
              <a:t>Secondary hydroceles may be tender if the underlying testis is tender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</a:rPr>
              <a:t>Reducibility </a:t>
            </a:r>
          </a:p>
          <a:p>
            <a:pPr>
              <a:buFontTx/>
              <a:buChar char="-"/>
            </a:pPr>
            <a:r>
              <a:rPr lang="en-US" dirty="0" smtClean="0"/>
              <a:t>Hydroceles cannot be reduced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</a:rPr>
              <a:t>Transilluminability </a:t>
            </a:r>
          </a:p>
          <a:p>
            <a:pPr>
              <a:buFontTx/>
              <a:buChar char="-"/>
            </a:pPr>
            <a:r>
              <a:rPr lang="en-US" dirty="0" smtClean="0"/>
              <a:t>Positive in most hydroceles unless there is calcification</a:t>
            </a:r>
          </a:p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716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INVESTIGATIONS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Diagnosis of hydrocele is clinical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70C0"/>
                </a:solidFill>
              </a:rPr>
              <a:t>ULTRASOUND</a:t>
            </a:r>
          </a:p>
          <a:p>
            <a:pPr marL="0" indent="0">
              <a:buNone/>
            </a:pPr>
            <a:r>
              <a:rPr lang="en-US" dirty="0" smtClean="0"/>
              <a:t>- When in doubt, an ultrasound helps to detect epididymo-orchitis or testicular cancer in cases of secondary hydrocele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84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TREATMENT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8839200" cy="5562600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b="1" dirty="0" smtClean="0">
                <a:solidFill>
                  <a:srgbClr val="FF0000"/>
                </a:solidFill>
              </a:rPr>
              <a:t>Cannula drainage of the fluid</a:t>
            </a:r>
          </a:p>
          <a:p>
            <a:pPr>
              <a:buFontTx/>
              <a:buChar char="-"/>
            </a:pPr>
            <a:r>
              <a:rPr lang="en-US" dirty="0" smtClean="0"/>
              <a:t>It is simple but always associated with recurrence.</a:t>
            </a:r>
          </a:p>
          <a:p>
            <a:pPr>
              <a:buFontTx/>
              <a:buChar char="-"/>
            </a:pPr>
            <a:r>
              <a:rPr lang="en-US" dirty="0" smtClean="0"/>
              <a:t>It may be suitable for men unfit for scrotal surgery even under regional anaethesia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2)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Injection of </a:t>
            </a:r>
            <a:r>
              <a:rPr lang="en-US" b="1" dirty="0" err="1" smtClean="0">
                <a:solidFill>
                  <a:srgbClr val="FF0000"/>
                </a:solidFill>
              </a:rPr>
              <a:t>sclerosant</a:t>
            </a:r>
            <a:r>
              <a:rPr lang="en-US" b="1" dirty="0" smtClean="0">
                <a:solidFill>
                  <a:srgbClr val="FF0000"/>
                </a:solidFill>
              </a:rPr>
              <a:t> such as tetracycline</a:t>
            </a:r>
          </a:p>
          <a:p>
            <a:pPr>
              <a:buFontTx/>
              <a:buChar char="-"/>
            </a:pPr>
            <a:r>
              <a:rPr lang="en-US" dirty="0" smtClean="0"/>
              <a:t>It may be effective but it’s painful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3) Treat the cause for secondary hydrocele</a:t>
            </a: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76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Cont’d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4) SURGERY</a:t>
            </a:r>
          </a:p>
          <a:p>
            <a:pPr marL="571500" indent="-571500">
              <a:buAutoNum type="romanLcParenR"/>
            </a:pPr>
            <a:r>
              <a:rPr lang="en-US" b="1" dirty="0" smtClean="0">
                <a:solidFill>
                  <a:srgbClr val="0070C0"/>
                </a:solidFill>
              </a:rPr>
              <a:t>Herniotomy</a:t>
            </a:r>
            <a:r>
              <a:rPr lang="en-US" dirty="0" smtClean="0"/>
              <a:t>- For congenital hydroceles which don’t resolve spontaneously</a:t>
            </a:r>
          </a:p>
          <a:p>
            <a:pPr marL="571500" indent="-571500">
              <a:buAutoNum type="romanLcParenR"/>
            </a:pPr>
            <a:r>
              <a:rPr lang="en-US" b="1" dirty="0" smtClean="0">
                <a:solidFill>
                  <a:srgbClr val="0070C0"/>
                </a:solidFill>
              </a:rPr>
              <a:t>Lord’s operation </a:t>
            </a:r>
            <a:r>
              <a:rPr lang="en-US" dirty="0" smtClean="0"/>
              <a:t>when the sac is reasonably thin- walled</a:t>
            </a:r>
          </a:p>
          <a:p>
            <a:pPr marL="571500" indent="-571500">
              <a:buAutoNum type="romanLcParenR"/>
            </a:pPr>
            <a:r>
              <a:rPr lang="en-US" b="1" dirty="0" smtClean="0">
                <a:solidFill>
                  <a:srgbClr val="0070C0"/>
                </a:solidFill>
              </a:rPr>
              <a:t>Jaboulay’s procedure</a:t>
            </a:r>
          </a:p>
          <a:p>
            <a:pPr>
              <a:buFontTx/>
              <a:buChar char="-"/>
            </a:pPr>
            <a:r>
              <a:rPr lang="en-US" dirty="0" smtClean="0"/>
              <a:t>Inversion of the sac with placement of the </a:t>
            </a:r>
            <a:r>
              <a:rPr lang="en-US" dirty="0"/>
              <a:t>t</a:t>
            </a:r>
            <a:r>
              <a:rPr lang="en-US" dirty="0" smtClean="0"/>
              <a:t>estis in a pouch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041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COMPLICATIONS OF HYDROCELES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Rupture- rare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Transformation into Haematocele</a:t>
            </a:r>
          </a:p>
          <a:p>
            <a:pPr>
              <a:buFontTx/>
              <a:buChar char="-"/>
            </a:pPr>
            <a:r>
              <a:rPr lang="en-US" dirty="0" smtClean="0"/>
              <a:t>Occurs after trauma or if there is spontaneous bleeding into the sac</a:t>
            </a:r>
          </a:p>
          <a:p>
            <a:pPr marL="0" indent="0">
              <a:buNone/>
            </a:pPr>
            <a:r>
              <a:rPr lang="en-US" dirty="0" smtClean="0"/>
              <a:t>3) Calcification of the sac</a:t>
            </a:r>
          </a:p>
          <a:p>
            <a:pPr marL="0" indent="0">
              <a:buNone/>
            </a:pPr>
            <a:r>
              <a:rPr lang="en-US" dirty="0" smtClean="0"/>
              <a:t>4) Impotence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47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DEFINITION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Abnormal collection of serous fluid in part of the processus vaginalis, usually in the tunica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Hydroceles are primary or idiopathic, or secondary to testicular disease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93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AETIOLOLGY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A hydrocele can be produced in four ways: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By excessive production of fluid within the sac, e.g. secondary hydrocele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By defective absorption of fluid; this appears to be the explanation for most primary hydroceles although the reasons why the fluid is not absorbed is obscure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By interference with lymphatic drainage of scrotal structures, in filariasis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By connection with the peritoneal cavity via a patent processus vaginalis( congenital)</a:t>
            </a:r>
          </a:p>
          <a:p>
            <a:pPr marL="514350" indent="-514350">
              <a:buFont typeface="+mj-lt"/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788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BIOCHEMISTRY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334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Hydrocele fluid contains albumin and fibrinogen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If the fluid is collected in a vessel, it DOES NOT clot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fluid coagulates if mixed with even a trace of blood that has been </a:t>
            </a:r>
            <a:r>
              <a:rPr lang="en-US" dirty="0" smtClean="0"/>
              <a:t>in </a:t>
            </a:r>
            <a:r>
              <a:rPr lang="en-US" dirty="0" smtClean="0"/>
              <a:t>contact with damaged tissues, e.g. in hydrocele secondary to testicular tumours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077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CLASSIFICATION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Hydroceles can be classified into two broad classification(congenital and acquired) which are further subdivided: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B050"/>
                </a:solidFill>
              </a:rPr>
              <a:t>CONGENITAL HYDROCELE</a:t>
            </a:r>
          </a:p>
          <a:p>
            <a:r>
              <a:rPr lang="en-US" dirty="0" smtClean="0"/>
              <a:t>It results from the persistent of a part of processus vaginalis</a:t>
            </a:r>
          </a:p>
          <a:p>
            <a:r>
              <a:rPr lang="en-US" dirty="0" smtClean="0"/>
              <a:t>It presents during neonatal period or infancy as a brilliant trans illuminant swelling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102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SUBDIVISIONS OF CONGENITAL HYDROCELE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romanLcPeriod"/>
            </a:pPr>
            <a:r>
              <a:rPr lang="en-US" b="1" dirty="0" smtClean="0">
                <a:solidFill>
                  <a:srgbClr val="C00000"/>
                </a:solidFill>
              </a:rPr>
              <a:t>CONGENITAL HYDROCELE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processus vaginalis persists in its entirety with its upper end remaining open in continuity with the peritoneal cavity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When the patient is recumbent, the hydrocele empties into the peritoneal cavity such that at awakening, no swelling is noticed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As the day progresses, the swelling will gradually reappear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403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Cont’d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6096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ii.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INFANTLIE HYDROCELE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There is persistence of the entire processus vaginalis, but its upper end draining into the peritoneal cavity is closed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size of an infantile hydrocele is constant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iii. ENCYSTED HYDROCELE OF THE CORD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processus vaginalis is obliterated at the upper and lower portions but the mid- portion is patent and presents as a smooth ovoid swelling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Occasionally, downwards gentle traction to the testis may result in mobility of the swelling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Encysted hydroceles present in later 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79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Classification continued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B050"/>
                </a:solidFill>
              </a:rPr>
              <a:t>2.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ACQUIRED HYDROCELE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It presents later in life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May be idiopathic(primary) or secondary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collection of fluid i is present in the tunica vaginalis and is called </a:t>
            </a:r>
            <a:r>
              <a:rPr lang="en-US" b="1" dirty="0" smtClean="0"/>
              <a:t>vaginal hydrocele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25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Subdivisions of acquired hydrocele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71500">
              <a:buAutoNum type="romanLcPeriod"/>
            </a:pPr>
            <a:r>
              <a:rPr lang="en-US" b="1" dirty="0" smtClean="0">
                <a:solidFill>
                  <a:srgbClr val="0070C0"/>
                </a:solidFill>
              </a:rPr>
              <a:t>IDIOPATHIC(PRIMARY) HYDROCELE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It is commonly seen in young adults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patients presents with a scrotal swelling which may progress on to assume massive proportions.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swelling is tense, fluctuant and trans illuminant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It is possible to get above the swelling, which differentiates it from an inguinal hernia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840</Words>
  <Application>Microsoft Office PowerPoint</Application>
  <PresentationFormat>On-screen Show (4:3)</PresentationFormat>
  <Paragraphs>99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HYDROCELE</vt:lpstr>
      <vt:lpstr>DEFINITION</vt:lpstr>
      <vt:lpstr>AETIOLOLGY</vt:lpstr>
      <vt:lpstr>BIOCHEMISTRY</vt:lpstr>
      <vt:lpstr>CLASSIFICATION</vt:lpstr>
      <vt:lpstr>SUBDIVISIONS OF CONGENITAL HYDROCELE</vt:lpstr>
      <vt:lpstr>Cont’d </vt:lpstr>
      <vt:lpstr>Classification continued</vt:lpstr>
      <vt:lpstr>Subdivisions of acquired hydrocele</vt:lpstr>
      <vt:lpstr>Cont’d</vt:lpstr>
      <vt:lpstr>INCIDENCE OF ACQUIRED HYDROCELES</vt:lpstr>
      <vt:lpstr>CLINICAL FEATURES</vt:lpstr>
      <vt:lpstr>Cont’d</vt:lpstr>
      <vt:lpstr>Cont’d </vt:lpstr>
      <vt:lpstr>INVESTIGATIONS</vt:lpstr>
      <vt:lpstr>TREATMENT</vt:lpstr>
      <vt:lpstr>Cont’d</vt:lpstr>
      <vt:lpstr>COMPLICATIONS OF HYDROCELES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HYDROCELE</dc:title>
  <dc:creator>doctor</dc:creator>
  <cp:lastModifiedBy>doctor</cp:lastModifiedBy>
  <cp:revision>19</cp:revision>
  <dcterms:created xsi:type="dcterms:W3CDTF">2017-03-27T15:56:45Z</dcterms:created>
  <dcterms:modified xsi:type="dcterms:W3CDTF">2019-04-05T10:18:47Z</dcterms:modified>
</cp:coreProperties>
</file>